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58" r:id="rId5"/>
    <p:sldId id="259" r:id="rId6"/>
    <p:sldId id="263" r:id="rId7"/>
    <p:sldId id="264" r:id="rId8"/>
    <p:sldId id="265" r:id="rId9"/>
    <p:sldId id="268" r:id="rId10"/>
    <p:sldId id="270" r:id="rId11"/>
    <p:sldId id="269" r:id="rId12"/>
    <p:sldId id="267" r:id="rId13"/>
    <p:sldId id="266" r:id="rId14"/>
    <p:sldId id="260" r:id="rId15"/>
    <p:sldId id="276" r:id="rId16"/>
    <p:sldId id="274" r:id="rId17"/>
    <p:sldId id="261" r:id="rId18"/>
    <p:sldId id="271" r:id="rId19"/>
    <p:sldId id="275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>
        <p:scale>
          <a:sx n="108" d="100"/>
          <a:sy n="108" d="100"/>
        </p:scale>
        <p:origin x="6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44628-563B-214E-A7B2-4F15E792E42E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85CD5-52F7-AB42-A470-90EDD35E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85CD5-52F7-AB42-A470-90EDD35E43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5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4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2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NCP CCE-LTER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1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IMS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0" y="1269999"/>
            <a:ext cx="11647219" cy="44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5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IMS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57" y="558349"/>
            <a:ext cx="5489973" cy="5424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8" y="1221131"/>
            <a:ext cx="4986981" cy="47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MIMS vs. EIMS NCP stations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92" y="3851249"/>
            <a:ext cx="3146816" cy="2960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47" y="956790"/>
            <a:ext cx="3309544" cy="3083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98" y="3758351"/>
            <a:ext cx="3260030" cy="305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8" y="956790"/>
            <a:ext cx="3301726" cy="31139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130" y="4473146"/>
            <a:ext cx="2137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Clear diurnal pattern in cycles 1 and 2</a:t>
            </a:r>
          </a:p>
          <a:p>
            <a:endParaRPr lang="en-US" dirty="0"/>
          </a:p>
          <a:p>
            <a:r>
              <a:rPr lang="en-US" dirty="0" smtClean="0"/>
              <a:t>Add light intensity!</a:t>
            </a:r>
          </a:p>
          <a:p>
            <a:r>
              <a:rPr lang="en-US" dirty="0" smtClean="0"/>
              <a:t>Add wind-speed!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03339" y="1173891"/>
            <a:ext cx="255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Deviation of NCP in cycles 3 and 4!!</a:t>
            </a:r>
          </a:p>
          <a:p>
            <a:endParaRPr lang="en-US" dirty="0"/>
          </a:p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3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EIMS spatial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48" y="1325563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EIMS: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78" y="520662"/>
            <a:ext cx="5145546" cy="5106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" y="1694895"/>
            <a:ext cx="6195246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4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spatial EIMS vs. MIMS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6" y="1569307"/>
            <a:ext cx="4683056" cy="4432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05" y="6128951"/>
            <a:ext cx="221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NCP MIMS SEASOAR2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88" y="1690688"/>
            <a:ext cx="4813988" cy="4300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2584" y="6030097"/>
            <a:ext cx="213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NCP EIMS SEASOAR2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6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M</a:t>
            </a:r>
            <a:r>
              <a:rPr lang="en-US" dirty="0" smtClean="0"/>
              <a:t>IMS EIMS NCP data over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5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data analysis /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 CCE-LTER dataset to verify data!</a:t>
            </a:r>
          </a:p>
          <a:p>
            <a:pPr lvl="1"/>
            <a:r>
              <a:rPr lang="en-US" dirty="0" smtClean="0"/>
              <a:t>14C (N)PP (24h) in situ from MLD + below (for model) with constrains </a:t>
            </a:r>
          </a:p>
          <a:p>
            <a:pPr lvl="1"/>
            <a:r>
              <a:rPr lang="en-US" dirty="0" smtClean="0"/>
              <a:t>Bacteria productivity (resp1)-  in the mixed layer</a:t>
            </a:r>
          </a:p>
          <a:p>
            <a:pPr lvl="1"/>
            <a:r>
              <a:rPr lang="en-US" dirty="0" smtClean="0"/>
              <a:t>Grazing rate (resp2) </a:t>
            </a:r>
            <a:r>
              <a:rPr lang="mr-IN" dirty="0" smtClean="0"/>
              <a:t>–</a:t>
            </a:r>
            <a:r>
              <a:rPr lang="en-US" dirty="0" smtClean="0"/>
              <a:t> in the mixed layer</a:t>
            </a:r>
          </a:p>
          <a:p>
            <a:pPr lvl="1"/>
            <a:r>
              <a:rPr lang="en-US" dirty="0" err="1" smtClean="0"/>
              <a:t>Chl</a:t>
            </a:r>
            <a:r>
              <a:rPr lang="en-US" dirty="0" smtClean="0"/>
              <a:t> a</a:t>
            </a:r>
          </a:p>
          <a:p>
            <a:pPr lvl="1"/>
            <a:r>
              <a:rPr lang="en-US" dirty="0" smtClean="0"/>
              <a:t>Species</a:t>
            </a:r>
          </a:p>
          <a:p>
            <a:pPr lvl="1"/>
            <a:r>
              <a:rPr lang="en-US" dirty="0" smtClean="0"/>
              <a:t>Secondary productivity </a:t>
            </a:r>
          </a:p>
          <a:p>
            <a:pPr lvl="1"/>
            <a:r>
              <a:rPr lang="en-US" dirty="0" smtClean="0"/>
              <a:t>Biomass?</a:t>
            </a:r>
          </a:p>
          <a:p>
            <a:pPr lvl="1"/>
            <a:r>
              <a:rPr lang="en-US" dirty="0" smtClean="0"/>
              <a:t>Export and new production!</a:t>
            </a:r>
            <a:endParaRPr lang="en-US" dirty="0"/>
          </a:p>
          <a:p>
            <a:r>
              <a:rPr lang="en-US" dirty="0" smtClean="0"/>
              <a:t>Add data from on-deck incubation (CACLOFI) to constrain PP pattern in the CCE region  </a:t>
            </a:r>
          </a:p>
          <a:p>
            <a:pPr lvl="1"/>
            <a:r>
              <a:rPr lang="en-US" dirty="0" smtClean="0"/>
              <a:t> use O2 profiles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3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cycles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O2 flux </a:t>
            </a:r>
            <a:r>
              <a:rPr lang="mr-IN" dirty="0" smtClean="0"/>
              <a:t>–</a:t>
            </a:r>
            <a:r>
              <a:rPr lang="en-US" dirty="0" smtClean="0"/>
              <a:t> not NCP!</a:t>
            </a:r>
          </a:p>
          <a:p>
            <a:r>
              <a:rPr lang="en-US" dirty="0" smtClean="0"/>
              <a:t>Data from cycles 1-4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9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Impact of diurnal cycles on NCP analysis: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162" y="1242436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See </a:t>
            </a:r>
            <a:r>
              <a:rPr lang="en-US" dirty="0" err="1" smtClean="0"/>
              <a:t>Jonsson</a:t>
            </a:r>
            <a:r>
              <a:rPr lang="en-US" dirty="0" smtClean="0"/>
              <a:t> et al 2013 </a:t>
            </a:r>
            <a:r>
              <a:rPr lang="mr-IN" dirty="0" smtClean="0"/>
              <a:t>–</a:t>
            </a:r>
            <a:r>
              <a:rPr lang="en-US" dirty="0" smtClean="0"/>
              <a:t> work on MLD and wind </a:t>
            </a:r>
            <a:r>
              <a:rPr lang="mr-IN" dirty="0" smtClean="0"/>
              <a:t>–</a:t>
            </a:r>
            <a:r>
              <a:rPr lang="en-US" dirty="0" smtClean="0"/>
              <a:t> use his model framework to analyze diurnal impact!</a:t>
            </a:r>
          </a:p>
          <a:p>
            <a:endParaRPr lang="en-US" dirty="0"/>
          </a:p>
          <a:p>
            <a:r>
              <a:rPr lang="en-US" dirty="0" smtClean="0"/>
              <a:t>Diurnal NCP is supposed to include the O2 signal from the past days (*k)- </a:t>
            </a:r>
            <a:r>
              <a:rPr lang="en-US" i="1" baseline="-25000" dirty="0" smtClean="0"/>
              <a:t>yet diurnal O2 changes dramatically </a:t>
            </a:r>
            <a:r>
              <a:rPr lang="mr-IN" i="1" baseline="-25000" dirty="0" smtClean="0"/>
              <a:t>–</a:t>
            </a:r>
            <a:r>
              <a:rPr lang="en-US" i="1" baseline="-25000" dirty="0" smtClean="0"/>
              <a:t> hence diurnal changes influence O2/</a:t>
            </a:r>
            <a:r>
              <a:rPr lang="en-US" i="1" baseline="-25000" dirty="0" err="1" smtClean="0"/>
              <a:t>Ar</a:t>
            </a:r>
            <a:r>
              <a:rPr lang="en-US" i="1" baseline="-25000" dirty="0" smtClean="0"/>
              <a:t> analysis!</a:t>
            </a:r>
          </a:p>
          <a:p>
            <a:r>
              <a:rPr lang="en-US" dirty="0" smtClean="0"/>
              <a:t>Use of cycle (1 and 2) data (up to 4 days) - </a:t>
            </a:r>
          </a:p>
          <a:p>
            <a:r>
              <a:rPr lang="en-US" dirty="0" smtClean="0"/>
              <a:t>Build model framework!</a:t>
            </a:r>
            <a:endParaRPr lang="en-US" dirty="0"/>
          </a:p>
          <a:p>
            <a:r>
              <a:rPr lang="en-US" dirty="0" smtClean="0"/>
              <a:t>Use of high frequency FRRF GP data to potentially correct for the diurnal signal in the SEASOAR data!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5" y="5163984"/>
            <a:ext cx="1630175" cy="14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Impact of hydro-dynamics on NCP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O2 profile data</a:t>
            </a:r>
          </a:p>
          <a:p>
            <a:r>
              <a:rPr lang="en-US" dirty="0" smtClean="0"/>
              <a:t>Use physical model (ROMS model </a:t>
            </a:r>
            <a:r>
              <a:rPr lang="mr-IN" dirty="0" smtClean="0"/>
              <a:t>–</a:t>
            </a:r>
            <a:r>
              <a:rPr lang="en-US" dirty="0" smtClean="0"/>
              <a:t> 40VARS version)</a:t>
            </a:r>
          </a:p>
          <a:p>
            <a:r>
              <a:rPr lang="en-US" dirty="0" smtClean="0"/>
              <a:t>Use O2/</a:t>
            </a:r>
            <a:r>
              <a:rPr lang="en-US" dirty="0" err="1" smtClean="0"/>
              <a:t>Ar</a:t>
            </a:r>
            <a:r>
              <a:rPr lang="en-US" dirty="0" smtClean="0"/>
              <a:t> profiles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2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NCP and FRRF (GPP)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</a:p>
          <a:p>
            <a:r>
              <a:rPr lang="en-US" dirty="0" smtClean="0"/>
              <a:t>DATA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MIMS and EIMS O2/</a:t>
            </a:r>
            <a:r>
              <a:rPr lang="en-US" dirty="0" err="1" smtClean="0"/>
              <a:t>Ar</a:t>
            </a:r>
            <a:endParaRPr lang="en-US" dirty="0" smtClean="0"/>
          </a:p>
          <a:p>
            <a:pPr lvl="1"/>
            <a:r>
              <a:rPr lang="en-US" dirty="0" smtClean="0"/>
              <a:t>MIMS profiles</a:t>
            </a:r>
          </a:p>
          <a:p>
            <a:pPr lvl="1"/>
            <a:r>
              <a:rPr lang="en-US" dirty="0" smtClean="0"/>
              <a:t>Ship data</a:t>
            </a:r>
          </a:p>
          <a:p>
            <a:pPr lvl="1"/>
            <a:r>
              <a:rPr lang="en-US" dirty="0" smtClean="0"/>
              <a:t>2 </a:t>
            </a:r>
            <a:r>
              <a:rPr lang="en-US" dirty="0" smtClean="0"/>
              <a:t>SEASOAR transects- </a:t>
            </a:r>
            <a:r>
              <a:rPr lang="en-US" dirty="0" smtClean="0"/>
              <a:t>high spatial resolution MLD </a:t>
            </a:r>
            <a:r>
              <a:rPr lang="en-US" dirty="0" smtClean="0"/>
              <a:t>prior and after the stations</a:t>
            </a:r>
            <a:endParaRPr lang="en-US" dirty="0" smtClean="0"/>
          </a:p>
          <a:p>
            <a:pPr lvl="1"/>
            <a:r>
              <a:rPr lang="en-US" dirty="0" smtClean="0"/>
              <a:t>4 stations (2 with high productivity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4 transects through filament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533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data:</a:t>
            </a:r>
          </a:p>
          <a:p>
            <a:r>
              <a:rPr lang="en-US" dirty="0" err="1" smtClean="0"/>
              <a:t>Ek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light saturation </a:t>
            </a:r>
          </a:p>
          <a:p>
            <a:r>
              <a:rPr lang="en-US" dirty="0" smtClean="0"/>
              <a:t>JVPII (</a:t>
            </a:r>
            <a:r>
              <a:rPr lang="en-US" dirty="0" err="1" smtClean="0"/>
              <a:t>mol</a:t>
            </a:r>
            <a:r>
              <a:rPr lang="en-US" dirty="0" smtClean="0"/>
              <a:t> electrons PSII-1 m-3 d-1) </a:t>
            </a:r>
            <a:r>
              <a:rPr lang="mr-IN" dirty="0" smtClean="0"/>
              <a:t>–</a:t>
            </a:r>
            <a:r>
              <a:rPr lang="en-US" dirty="0" smtClean="0"/>
              <a:t> to be converted to </a:t>
            </a:r>
            <a:r>
              <a:rPr lang="en-US" dirty="0" err="1" smtClean="0"/>
              <a:t>mol</a:t>
            </a:r>
            <a:r>
              <a:rPr lang="en-US" dirty="0" smtClean="0"/>
              <a:t> C fix</a:t>
            </a:r>
          </a:p>
          <a:p>
            <a:endParaRPr lang="en-US" dirty="0"/>
          </a:p>
          <a:p>
            <a:r>
              <a:rPr lang="en-US" dirty="0" smtClean="0"/>
              <a:t>Calculate/plot electron transport for each of the cycles / cruise segments </a:t>
            </a:r>
            <a:r>
              <a:rPr lang="mr-IN" dirty="0" smtClean="0"/>
              <a:t>–</a:t>
            </a:r>
            <a:r>
              <a:rPr lang="en-US" dirty="0" smtClean="0"/>
              <a:t> using P-E analysis and (incident or average) light intensity throughout the mixed layer.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9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36627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EIMS / MIMS / ship-data temperature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1322172"/>
            <a:ext cx="1950711" cy="4046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734" y="5406763"/>
            <a:ext cx="300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ML: mixed layer </a:t>
            </a:r>
            <a:r>
              <a:rPr lang="en-US" smtClean="0"/>
              <a:t>average temp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43" y="1322172"/>
            <a:ext cx="2081940" cy="4046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7" y="1322172"/>
            <a:ext cx="2106470" cy="4046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1" y="1195173"/>
            <a:ext cx="2134507" cy="41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955" y="1841157"/>
            <a:ext cx="3918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data fall within 1C difference</a:t>
            </a:r>
          </a:p>
          <a:p>
            <a:r>
              <a:rPr lang="en-US" dirty="0" smtClean="0"/>
              <a:t>Ship and MIMS seem to overlap best!</a:t>
            </a:r>
          </a:p>
          <a:p>
            <a:r>
              <a:rPr lang="en-US" dirty="0" smtClean="0"/>
              <a:t>EIMS seems to have some negative (not consistent) offset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7135" y="5684108"/>
            <a:ext cx="4919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 (ship) is used for O2 solubility in NCP </a:t>
            </a:r>
            <a:r>
              <a:rPr lang="en-US" dirty="0" err="1" smtClean="0"/>
              <a:t>calc</a:t>
            </a:r>
            <a:r>
              <a:rPr lang="en-US" dirty="0" smtClean="0"/>
              <a:t>!</a:t>
            </a:r>
          </a:p>
          <a:p>
            <a:r>
              <a:rPr lang="en-US" dirty="0" smtClean="0"/>
              <a:t>Discussion on which thermometer we should use!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tbrycekelly</a:t>
            </a:r>
            <a:r>
              <a:rPr lang="en-US" dirty="0"/>
              <a:t>/MIMS-TBK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8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13254"/>
          </a:xfrm>
        </p:spPr>
        <p:txBody>
          <a:bodyPr/>
          <a:lstStyle/>
          <a:p>
            <a:r>
              <a:rPr lang="en-US" dirty="0" smtClean="0"/>
              <a:t>NCP parametrization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18" y="1108933"/>
            <a:ext cx="10515600" cy="4351338"/>
          </a:xfrm>
        </p:spPr>
        <p:txBody>
          <a:bodyPr/>
          <a:lstStyle/>
          <a:p>
            <a:r>
              <a:rPr lang="en-US" dirty="0" smtClean="0"/>
              <a:t>Wind data from NARR database! </a:t>
            </a:r>
          </a:p>
          <a:p>
            <a:r>
              <a:rPr lang="en-US" dirty="0" smtClean="0"/>
              <a:t>k=200 days ?</a:t>
            </a:r>
            <a:endParaRPr lang="en-US" dirty="0" smtClean="0"/>
          </a:p>
          <a:p>
            <a:r>
              <a:rPr lang="en-US" dirty="0" smtClean="0"/>
              <a:t>MLD = from CTDs </a:t>
            </a:r>
            <a:r>
              <a:rPr lang="en-US" dirty="0" smtClean="0"/>
              <a:t>and </a:t>
            </a:r>
            <a:r>
              <a:rPr lang="en-US" dirty="0" err="1" smtClean="0"/>
              <a:t>seasoar</a:t>
            </a:r>
            <a:r>
              <a:rPr lang="en-US" dirty="0" smtClean="0"/>
              <a:t> estimated </a:t>
            </a:r>
            <a:r>
              <a:rPr lang="en-US" dirty="0" smtClean="0"/>
              <a:t>by </a:t>
            </a:r>
            <a:r>
              <a:rPr lang="en-US" dirty="0" smtClean="0"/>
              <a:t>“</a:t>
            </a:r>
            <a:r>
              <a:rPr lang="en-US" dirty="0" err="1"/>
              <a:t>delta.rho</a:t>
            </a:r>
            <a:r>
              <a:rPr lang="en-US" dirty="0"/>
              <a:t> = </a:t>
            </a:r>
            <a:r>
              <a:rPr lang="en-US" dirty="0" smtClean="0"/>
              <a:t>0.1” </a:t>
            </a:r>
            <a:r>
              <a:rPr lang="en-US" dirty="0" smtClean="0"/>
              <a:t>density change</a:t>
            </a:r>
          </a:p>
          <a:p>
            <a:endParaRPr lang="en-US" dirty="0" smtClean="0"/>
          </a:p>
          <a:p>
            <a:r>
              <a:rPr lang="en-US" dirty="0" smtClean="0"/>
              <a:t>O2/</a:t>
            </a:r>
            <a:r>
              <a:rPr lang="en-US" dirty="0" err="1" smtClean="0"/>
              <a:t>Ar</a:t>
            </a:r>
            <a:r>
              <a:rPr lang="en-US" dirty="0" smtClean="0"/>
              <a:t> from EIMS and MIMS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241" y="4164227"/>
            <a:ext cx="3101496" cy="2296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696831"/>
            <a:ext cx="2061603" cy="1864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65" y="4696831"/>
            <a:ext cx="2298155" cy="1952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18" y="3263726"/>
            <a:ext cx="4014723" cy="3323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6058" y="5826188"/>
            <a:ext cx="221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MLD from CCE- cruise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98594" y="4327499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Blue line = temp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7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EIMS calibration: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17" y="1027906"/>
            <a:ext cx="5426488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94" y="1690688"/>
            <a:ext cx="577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EIMS calibration is very consistent, ranging between 25 to 25.6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IMS calibration: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994" y="1690688"/>
            <a:ext cx="57706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MIMS calibration shows a strong drift!</a:t>
            </a:r>
          </a:p>
          <a:p>
            <a:endParaRPr lang="en-US" dirty="0"/>
          </a:p>
          <a:p>
            <a:r>
              <a:rPr lang="en-US" dirty="0" smtClean="0"/>
              <a:t>This is likely due to the change in membrane diffusivity for O2 and </a:t>
            </a:r>
            <a:r>
              <a:rPr lang="en-US" dirty="0" err="1" smtClean="0"/>
              <a:t>Ar</a:t>
            </a:r>
            <a:r>
              <a:rPr lang="en-US" dirty="0" smtClean="0"/>
              <a:t> and or potentially due to H2O in the system?</a:t>
            </a:r>
          </a:p>
          <a:p>
            <a:endParaRPr lang="en-US" dirty="0"/>
          </a:p>
          <a:p>
            <a:r>
              <a:rPr lang="en-US" dirty="0" smtClean="0"/>
              <a:t>Ionization changes? </a:t>
            </a:r>
          </a:p>
          <a:p>
            <a:endParaRPr lang="en-US" dirty="0" smtClean="0"/>
          </a:p>
          <a:p>
            <a:r>
              <a:rPr lang="en-US" dirty="0" smtClean="0"/>
              <a:t>0.01mm PTFE membrane with 0.5mm PTFE frit.</a:t>
            </a:r>
          </a:p>
          <a:p>
            <a:endParaRPr lang="en-US" dirty="0" smtClean="0"/>
          </a:p>
          <a:p>
            <a:r>
              <a:rPr lang="en-US" dirty="0" smtClean="0"/>
              <a:t>Changed membrane around June 18. Did not change the frit!</a:t>
            </a:r>
          </a:p>
          <a:p>
            <a:endParaRPr lang="en-US" dirty="0"/>
          </a:p>
          <a:p>
            <a:r>
              <a:rPr lang="en-US" dirty="0" smtClean="0"/>
              <a:t>O2 conc. in calibration  was relatively constant (+- 2%)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FF0000"/>
                </a:solidFill>
              </a:rPr>
              <a:t>-&gt; TOM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can you plot this?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195370" y="862785"/>
            <a:ext cx="539588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smtClean="0"/>
              <a:t>EIMS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53332" y="6117625"/>
            <a:ext cx="17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dots -outlier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03170"/>
            <a:ext cx="6554602" cy="60368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6275" y="4987636"/>
            <a:ext cx="196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N2/</a:t>
            </a:r>
            <a:r>
              <a:rPr lang="en-US" dirty="0" err="1" smtClean="0"/>
              <a:t>Ar</a:t>
            </a:r>
            <a:r>
              <a:rPr lang="en-US" dirty="0" smtClean="0"/>
              <a:t> spike!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smtClean="0"/>
              <a:t>EIMS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88" y="1371599"/>
            <a:ext cx="4519316" cy="4324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54" y="533966"/>
            <a:ext cx="5299600" cy="5291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206" y="6141309"/>
            <a:ext cx="309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EIMS-O2 data deviate!!!!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84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575</Words>
  <Application>Microsoft Macintosh PowerPoint</Application>
  <PresentationFormat>Widescreen</PresentationFormat>
  <Paragraphs>97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Office Theme</vt:lpstr>
      <vt:lpstr>NCP CCE-LTER</vt:lpstr>
      <vt:lpstr>NCP and FRRF (GPP)</vt:lpstr>
      <vt:lpstr>EIMS / MIMS / ship-data temperature comparison</vt:lpstr>
      <vt:lpstr>R-code</vt:lpstr>
      <vt:lpstr>NCP parametrization</vt:lpstr>
      <vt:lpstr>EIMS calibration:</vt:lpstr>
      <vt:lpstr>MIMS calibration:</vt:lpstr>
      <vt:lpstr>EIMS data</vt:lpstr>
      <vt:lpstr>EIMS data</vt:lpstr>
      <vt:lpstr>MIMS data</vt:lpstr>
      <vt:lpstr>MIMS data</vt:lpstr>
      <vt:lpstr>MIMS vs. EIMS NCP stations</vt:lpstr>
      <vt:lpstr>EIMS spatial data</vt:lpstr>
      <vt:lpstr>Data – spatial EIMS vs. MIMS</vt:lpstr>
      <vt:lpstr>Add MIMS EIMS NCP data over time</vt:lpstr>
      <vt:lpstr>Further data analysis / comparison</vt:lpstr>
      <vt:lpstr>Diurnal cycles</vt:lpstr>
      <vt:lpstr>Impact of diurnal cycles on NCP analysis:</vt:lpstr>
      <vt:lpstr>Impact of hydro-dynamics on NCP</vt:lpstr>
      <vt:lpstr>FRRF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NCP CCE-LTER</dc:title>
  <dc:creator>Sven A. Kranz</dc:creator>
  <cp:lastModifiedBy>Sven A. Kranz</cp:lastModifiedBy>
  <cp:revision>22</cp:revision>
  <dcterms:created xsi:type="dcterms:W3CDTF">2018-04-16T00:10:32Z</dcterms:created>
  <dcterms:modified xsi:type="dcterms:W3CDTF">2018-04-16T19:37:55Z</dcterms:modified>
</cp:coreProperties>
</file>